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6" r:id="rId5"/>
    <p:sldId id="258" r:id="rId6"/>
    <p:sldId id="267" r:id="rId7"/>
    <p:sldId id="273" r:id="rId8"/>
    <p:sldId id="268" r:id="rId9"/>
    <p:sldId id="263" r:id="rId10"/>
    <p:sldId id="269" r:id="rId11"/>
    <p:sldId id="270" r:id="rId12"/>
    <p:sldId id="271" r:id="rId13"/>
    <p:sldId id="272" r:id="rId14"/>
    <p:sldId id="261" r:id="rId15"/>
    <p:sldId id="262" r:id="rId16"/>
    <p:sldId id="265" r:id="rId17"/>
    <p:sldId id="275" r:id="rId18"/>
    <p:sldId id="25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2C8F1-36F0-9D37-C3DB-CC3588EBB3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532734-DB8E-5C3F-3A0D-6A242F5E49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4C8B3D-1C9D-99EA-E64E-1E6A8A9AC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ECCB-3BC8-44E2-857D-1BB97BB877E2}" type="datetimeFigureOut">
              <a:rPr lang="en-IN" smtClean="0"/>
              <a:t>13-09-2024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C89508-EDC6-F5A9-1FB4-95D18CC95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2ED0D7-68E5-3539-686A-9E70D1CC7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EF600-3559-473A-ADBA-2A1AC43F8E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290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78B93-D12F-0D54-BE2B-416C2760A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74B1A-D56E-D1CD-FE79-4153FA82CB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142449-7CAA-DD01-237B-6136CDBC9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ECCB-3BC8-44E2-857D-1BB97BB877E2}" type="datetimeFigureOut">
              <a:rPr lang="en-IN" smtClean="0"/>
              <a:t>13-09-2024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4C68A6-A5F4-C11B-70F3-8BC9D3064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BFA0D8-7907-930E-2A22-3E27DC945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EF600-3559-473A-ADBA-2A1AC43F8E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07915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BD4F6-8DC4-BAC0-9BC7-6B160D834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285D95-5C23-F2D0-4C94-19869B792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0495AD-D53C-9FAC-6521-AE6486BAB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ECCB-3BC8-44E2-857D-1BB97BB877E2}" type="datetimeFigureOut">
              <a:rPr lang="en-IN" smtClean="0"/>
              <a:t>13-09-2024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5B1CF-7877-13AC-47A0-A6511F226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CAF6F6-0EAF-24C2-35FA-87BCDC6D4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EF600-3559-473A-ADBA-2A1AC43F8E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4685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E6639-4197-8F92-9C9C-88A09EBD7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0998C-DD77-75F5-9AF5-2B777282AF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FE63D-DF0B-1C4E-89CF-7E59727A08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426B9A-A96C-BD01-6B56-59344B70D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ECCB-3BC8-44E2-857D-1BB97BB877E2}" type="datetimeFigureOut">
              <a:rPr lang="en-IN" smtClean="0"/>
              <a:t>13-09-2024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EFDE56-061F-2B05-CBEA-14C0FBD50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6EDAA0-79E0-6949-A66B-EC724A0D2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EF600-3559-473A-ADBA-2A1AC43F8E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3204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B4300-593B-7C6B-312A-2202BD48B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E54455-FA6C-3B70-1014-3447913D64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7F72C7-EA4B-0D1D-41D3-DE08397E0A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C551E4-47F6-9595-0780-E66FDB93F7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80BE6E-9A07-ACED-3EA1-E3C72573E6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E78F22-7AA8-05CD-1F64-F278C7E03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ECCB-3BC8-44E2-857D-1BB97BB877E2}" type="datetimeFigureOut">
              <a:rPr lang="en-IN" smtClean="0"/>
              <a:t>13-09-2024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6CD941-6C58-CA87-E61A-B5B9FC435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583FF1-9009-F91F-B332-0D9D5AF1D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EF600-3559-473A-ADBA-2A1AC43F8E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56754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A2F50-8423-C6DB-B884-FE2E14387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005FA7-81A7-673A-E45F-A0F4F7CC7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ECCB-3BC8-44E2-857D-1BB97BB877E2}" type="datetimeFigureOut">
              <a:rPr lang="en-IN" smtClean="0"/>
              <a:t>13-09-2024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090226-1B5C-9F6A-5D48-F4B306C59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2C4844-AD04-B6C5-464A-BC2BE093D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EF600-3559-473A-ADBA-2A1AC43F8E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0912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4AAF7A-9960-FAFA-58A7-A79980B0D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ECCB-3BC8-44E2-857D-1BB97BB877E2}" type="datetimeFigureOut">
              <a:rPr lang="en-IN" smtClean="0"/>
              <a:t>13-09-2024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03C11E-B04A-F628-D06C-C76CB43AB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5EBA87-9617-3B79-2F0E-0711BC111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EF600-3559-473A-ADBA-2A1AC43F8E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5180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7EF8C-506E-4400-C4E4-EEDE9DBF3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D483C-C4C0-3591-76FB-9FEACE4B9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8C94CE-4251-FA63-5E6F-4D54489285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A0920E-2B0E-CDEC-3855-63A3D0462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ECCB-3BC8-44E2-857D-1BB97BB877E2}" type="datetimeFigureOut">
              <a:rPr lang="en-IN" smtClean="0"/>
              <a:t>13-09-2024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3AC66-5609-412A-0969-CE8029D2B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3F9898-D1C9-F7B7-4B64-2D5841B6B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EF600-3559-473A-ADBA-2A1AC43F8E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9809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5F424-EEA4-6899-F983-207B40856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1881FF-251D-2458-F581-56813538BD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8BC024-B6F8-A1DD-F284-820CC3D68D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2FE285-0C7B-E800-3EE2-B18466314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ECCB-3BC8-44E2-857D-1BB97BB877E2}" type="datetimeFigureOut">
              <a:rPr lang="en-IN" smtClean="0"/>
              <a:t>13-09-2024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8497B8-43D4-B30C-F88E-958B95E52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496B1F-A2B2-5496-2215-08751233F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EF600-3559-473A-ADBA-2A1AC43F8E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9850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6FD10-EDF5-BD92-97AF-9C91BA961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E6F3CD-2402-2D59-F1E5-7F26AFDEE5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701B65-5508-213D-92D5-AC32ECBE5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ECCB-3BC8-44E2-857D-1BB97BB877E2}" type="datetimeFigureOut">
              <a:rPr lang="en-IN" smtClean="0"/>
              <a:t>13-09-2024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5FB7F9-EB26-5A89-492E-A3EF234AF3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B77882-66AA-6854-45DD-711CEF1CA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EF600-3559-473A-ADBA-2A1AC43F8E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2452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F9410A-EADC-810D-A7C6-79E1BF0518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9360C5-6236-FD66-4E39-04AD3D4141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C8FC07-00E8-DCBD-0F54-E3CE3CAB8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6ECCB-3BC8-44E2-857D-1BB97BB877E2}" type="datetimeFigureOut">
              <a:rPr lang="en-IN" smtClean="0"/>
              <a:t>13-09-2024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43FD86-F057-11C9-868E-328966AF3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BD9E98-D16F-D767-6BD4-50C8F3C03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2EF600-3559-473A-ADBA-2A1AC43F8E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2486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FFA503-1D3B-AA3A-F430-62747894E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07852C-82AE-E96F-71D8-2ECF1D3D14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BFD74C-7966-61A5-EFAA-CE94F34309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6ECCB-3BC8-44E2-857D-1BB97BB877E2}" type="datetimeFigureOut">
              <a:rPr lang="en-IN" smtClean="0"/>
              <a:t>13-09-2024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ED09A9-58A7-E3EB-3EFC-081AD446E2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684002-169B-BB49-D14D-71F61426D7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2EF600-3559-473A-ADBA-2A1AC43F8E4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1820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5E809-213E-7548-7BAE-DAF912298B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Diffusion Tensor Imaging</a:t>
            </a:r>
            <a:endParaRPr lang="en-I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CA916B-D2F8-42DF-766F-AED91EAC80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Neuroimaging Workshop</a:t>
            </a:r>
          </a:p>
          <a:p>
            <a:r>
              <a:rPr lang="en-US" dirty="0"/>
              <a:t>Cognitive Science Lab</a:t>
            </a:r>
          </a:p>
          <a:p>
            <a:r>
              <a:rPr lang="en-US" dirty="0"/>
              <a:t>IIIT Hyderabad</a:t>
            </a:r>
          </a:p>
          <a:p>
            <a:r>
              <a:rPr lang="en-US" dirty="0"/>
              <a:t>14-Sep-2024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47942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D15A0-C0E2-2735-8A91-CEB6B849F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Diffusion?</a:t>
            </a:r>
            <a:endParaRPr lang="en-IN" dirty="0"/>
          </a:p>
        </p:txBody>
      </p:sp>
      <p:pic>
        <p:nvPicPr>
          <p:cNvPr id="1026" name="Picture 2" descr="Diffusion - Simple English Wikipedia, the free encyclopedia">
            <a:extLst>
              <a:ext uri="{FF2B5EF4-FFF2-40B4-BE49-F238E27FC236}">
                <a16:creationId xmlns:a16="http://schemas.microsoft.com/office/drawing/2014/main" id="{0A8BD280-C08F-39C7-4282-23D7CC8D0E5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9330" y="1825625"/>
            <a:ext cx="7133340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3331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ree and restricted diffusion. Schematic drawing of a water molecule... |  Download Scientific Diagram">
            <a:extLst>
              <a:ext uri="{FF2B5EF4-FFF2-40B4-BE49-F238E27FC236}">
                <a16:creationId xmlns:a16="http://schemas.microsoft.com/office/drawing/2014/main" id="{AD1487BF-448C-1DEE-03B5-416B509EB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715" y="1803083"/>
            <a:ext cx="8096250" cy="471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8B76A0-E962-18C8-1765-19949E05DA3F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Types of Diffusion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21688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issues in MR-T1 images of the brain. CSF is the cerebrospinal fluid... |  Download Scientific Diagram">
            <a:extLst>
              <a:ext uri="{FF2B5EF4-FFF2-40B4-BE49-F238E27FC236}">
                <a16:creationId xmlns:a16="http://schemas.microsoft.com/office/drawing/2014/main" id="{2A79D56D-4C1F-D0D0-9D95-4398D1172E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108" y="447040"/>
            <a:ext cx="8199691" cy="554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ABE9901-6A5B-1754-9B41-6D84F45F4C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6006" y="368925"/>
            <a:ext cx="2037867" cy="78931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AC0E81C-3236-D29E-2E2E-3F9A6E66ED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2806" y="1415405"/>
            <a:ext cx="2037867" cy="7893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2DFD5B-FA1B-13CB-0FFE-6AF47FCFD4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2805" y="4675183"/>
            <a:ext cx="2037867" cy="7893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E20DBE3-8B0E-F97B-17EF-3A2DC45653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2124" y="1181712"/>
            <a:ext cx="954202" cy="4337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A1956EC-1ABA-63AD-7A25-B6D4342FE3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0764" y="1899920"/>
            <a:ext cx="344595" cy="6994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3109793-B5F7-28AA-12A0-DCCAECB501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5704" y="4636112"/>
            <a:ext cx="399655" cy="433728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08C0B012-CECC-0032-366F-228B242B10C9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Types of Tissues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16676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9C5846-9BF3-BB27-A4AE-AAAC475F98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4296"/>
          <a:stretch/>
        </p:blipFill>
        <p:spPr>
          <a:xfrm>
            <a:off x="0" y="1229360"/>
            <a:ext cx="12192000" cy="382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3779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5: Left: Frequency Encoding. Here on a coronal slice of a head. The... |  Download Scientific Diagram">
            <a:extLst>
              <a:ext uri="{FF2B5EF4-FFF2-40B4-BE49-F238E27FC236}">
                <a16:creationId xmlns:a16="http://schemas.microsoft.com/office/drawing/2014/main" id="{C70EE891-FCDB-9803-4BC7-1192887BEA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657" y="1112389"/>
            <a:ext cx="10052685" cy="6753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7967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98AB4-D5B6-FD7D-FFE9-98EE08552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 - values</a:t>
            </a:r>
            <a:endParaRPr lang="en-IN" dirty="0"/>
          </a:p>
        </p:txBody>
      </p:sp>
      <p:pic>
        <p:nvPicPr>
          <p:cNvPr id="1026" name="Picture 2" descr="2: Examples of diffusion weighted images for different b-values. The... |  Download Scientific Diagram">
            <a:extLst>
              <a:ext uri="{FF2B5EF4-FFF2-40B4-BE49-F238E27FC236}">
                <a16:creationId xmlns:a16="http://schemas.microsoft.com/office/drawing/2014/main" id="{591F646D-456B-52BC-33C3-CB4BD06881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61" y="2238374"/>
            <a:ext cx="11404014" cy="303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178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FA2F93-C105-23DA-EA66-5491862334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152207"/>
            <a:ext cx="3191320" cy="22767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7134279-119F-A873-C5D8-07C49A713B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492" y="495593"/>
            <a:ext cx="6708788" cy="562297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F2C738C-F1DC-BA56-37ED-F040AFEA71DD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Diffusion Tensor</a:t>
            </a:r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24B103-F4CD-BBB7-65DD-29E050C0B67D}"/>
              </a:ext>
            </a:extLst>
          </p:cNvPr>
          <p:cNvSpPr txBox="1"/>
          <p:nvPr/>
        </p:nvSpPr>
        <p:spPr>
          <a:xfrm>
            <a:off x="56388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2CDF292-C97C-3AFB-8638-5B20AD13FF72}"/>
                  </a:ext>
                </a:extLst>
              </p:cNvPr>
              <p:cNvSpPr txBox="1"/>
              <p:nvPr/>
            </p:nvSpPr>
            <p:spPr>
              <a:xfrm>
                <a:off x="670560" y="4603351"/>
                <a:ext cx="3779520" cy="10731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𝑨𝑫𝑪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 </m:t>
                      </m:r>
                      <m:f>
                        <m:f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𝑫</m:t>
                              </m:r>
                            </m:e>
                            <m:sub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𝒙𝒙</m:t>
                              </m:r>
                            </m:sub>
                          </m:sSub>
                          <m:r>
                            <a:rPr lang="en-US" sz="2400" b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𝑫</m:t>
                              </m:r>
                            </m:e>
                            <m:sub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𝒚𝒚</m:t>
                              </m:r>
                            </m:sub>
                          </m:sSub>
                          <m:r>
                            <a:rPr lang="en-US" sz="2400" b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US" sz="2400" b="1" dirty="0"/>
                            <m:t> </m:t>
                          </m:r>
                          <m:sSub>
                            <m:sSubPr>
                              <m:ctrlPr>
                                <a:rPr lang="en-US" sz="2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𝑫</m:t>
                              </m:r>
                            </m:e>
                            <m:sub>
                              <m:r>
                                <a:rPr lang="en-US" sz="2400" b="1" i="1">
                                  <a:latin typeface="Cambria Math" panose="02040503050406030204" pitchFamily="18" charset="0"/>
                                </a:rPr>
                                <m:t>𝒛𝒛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IN" sz="2400" b="1" dirty="0"/>
                            <m:t> </m:t>
                          </m:r>
                        </m:num>
                        <m:den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IN" sz="2400" b="1" dirty="0"/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2CDF292-C97C-3AFB-8638-5B20AD13FF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0" y="4603351"/>
                <a:ext cx="3779520" cy="107311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0763BC32-98A1-F9CA-2150-F1430E685240}"/>
              </a:ext>
            </a:extLst>
          </p:cNvPr>
          <p:cNvSpPr txBox="1"/>
          <p:nvPr/>
        </p:nvSpPr>
        <p:spPr>
          <a:xfrm>
            <a:off x="934720" y="3846750"/>
            <a:ext cx="3369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Apparent Diffusion Coefficient</a:t>
            </a:r>
            <a:endParaRPr lang="en-IN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90238D-EEAE-E3C9-AD17-4C5B01B0059E}"/>
              </a:ext>
            </a:extLst>
          </p:cNvPr>
          <p:cNvSpPr txBox="1"/>
          <p:nvPr/>
        </p:nvSpPr>
        <p:spPr>
          <a:xfrm>
            <a:off x="670560" y="5872480"/>
            <a:ext cx="8117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How does an isotropic diffusion tensor look like?</a:t>
            </a:r>
            <a:endParaRPr lang="en-IN" sz="2800" b="1" dirty="0"/>
          </a:p>
        </p:txBody>
      </p:sp>
    </p:spTree>
    <p:extLst>
      <p:ext uri="{BB962C8B-B14F-4D97-AF65-F5344CB8AC3E}">
        <p14:creationId xmlns:p14="http://schemas.microsoft.com/office/powerpoint/2010/main" val="678088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4EE5F86-0154-8F79-8FAE-0B0BB0EC04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07A4ED0-8462-DD6B-5A5E-F5EB720B893A}"/>
              </a:ext>
            </a:extLst>
          </p:cNvPr>
          <p:cNvSpPr txBox="1">
            <a:spLocks/>
          </p:cNvSpPr>
          <p:nvPr/>
        </p:nvSpPr>
        <p:spPr>
          <a:xfrm>
            <a:off x="3825240" y="500062"/>
            <a:ext cx="522732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CAN YOU GUESS?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71617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489F3-91EE-151F-23F6-87234CC5B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Pre-processing steps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8B6EE2-7921-42F7-7352-9165BC2742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7452360" cy="4351338"/>
          </a:xfrm>
        </p:spPr>
        <p:txBody>
          <a:bodyPr/>
          <a:lstStyle/>
          <a:p>
            <a:r>
              <a:rPr lang="en-IN" dirty="0"/>
              <a:t>Warping effects </a:t>
            </a:r>
          </a:p>
          <a:p>
            <a:pPr lvl="1"/>
            <a:r>
              <a:rPr lang="en-IN" dirty="0"/>
              <a:t>Susceptibility distortion</a:t>
            </a:r>
          </a:p>
          <a:p>
            <a:pPr lvl="1"/>
            <a:r>
              <a:rPr lang="en-IN" dirty="0"/>
              <a:t>Eddy currents distortion</a:t>
            </a:r>
          </a:p>
          <a:p>
            <a:r>
              <a:rPr lang="en-IN" dirty="0"/>
              <a:t>Movement Distortion</a:t>
            </a:r>
          </a:p>
          <a:p>
            <a:r>
              <a:rPr lang="en-IN" dirty="0"/>
              <a:t>Gibbs effects</a:t>
            </a:r>
          </a:p>
          <a:p>
            <a:r>
              <a:rPr lang="en-IN" dirty="0" err="1"/>
              <a:t>DeNoise</a:t>
            </a:r>
            <a:endParaRPr lang="en-IN" dirty="0"/>
          </a:p>
          <a:p>
            <a:r>
              <a:rPr lang="en-IN" dirty="0"/>
              <a:t>Bias Correction (Intensity Normalization)</a:t>
            </a:r>
          </a:p>
          <a:p>
            <a:r>
              <a:rPr lang="en-IN" dirty="0"/>
              <a:t>Registration</a:t>
            </a:r>
          </a:p>
          <a:p>
            <a:pPr marL="0" indent="0">
              <a:buNone/>
            </a:pPr>
            <a:endParaRPr lang="en-IN" dirty="0"/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22507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Susceptibility artifact - Questions and Answers ​in MRI">
            <a:extLst>
              <a:ext uri="{FF2B5EF4-FFF2-40B4-BE49-F238E27FC236}">
                <a16:creationId xmlns:a16="http://schemas.microsoft.com/office/drawing/2014/main" id="{31AF6DF8-2562-E4CB-CE3A-05F3377464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2257425"/>
            <a:ext cx="3419475" cy="3600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Artifacts on the DWI sequences. A) Example of artifacts on the... |  Download Scientific Diagram">
            <a:extLst>
              <a:ext uri="{FF2B5EF4-FFF2-40B4-BE49-F238E27FC236}">
                <a16:creationId xmlns:a16="http://schemas.microsoft.com/office/drawing/2014/main" id="{998DEAB4-675F-0436-689E-C3EC0B5A5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3635" y="1257300"/>
            <a:ext cx="8096250" cy="560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EDD7292-0059-2044-6363-5586E75DE0CB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Susceptibility artifacts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31127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6D721-87C0-00D5-4DDE-8D5073377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465" y="2640965"/>
            <a:ext cx="3479800" cy="1325563"/>
          </a:xfrm>
        </p:spPr>
        <p:txBody>
          <a:bodyPr/>
          <a:lstStyle/>
          <a:p>
            <a:r>
              <a:rPr lang="en-US" dirty="0"/>
              <a:t>Eddy currents </a:t>
            </a:r>
            <a:br>
              <a:rPr lang="en-US" dirty="0"/>
            </a:br>
            <a:r>
              <a:rPr lang="en-US" dirty="0"/>
              <a:t>Distortion</a:t>
            </a:r>
            <a:endParaRPr lang="en-IN" dirty="0"/>
          </a:p>
        </p:txBody>
      </p:sp>
      <p:pic>
        <p:nvPicPr>
          <p:cNvPr id="8194" name="Picture 2" descr="PDF] Artifacts Caused by Eddy Current in Diffusion MRI | Semantic Scholar">
            <a:extLst>
              <a:ext uri="{FF2B5EF4-FFF2-40B4-BE49-F238E27FC236}">
                <a16:creationId xmlns:a16="http://schemas.microsoft.com/office/drawing/2014/main" id="{547DBD03-0B5F-F4BF-F5C5-10A6E41C6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585" y="0"/>
            <a:ext cx="6965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6592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9CCA9-D748-0527-50A4-7A3779B9D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Motion artifacts</a:t>
            </a:r>
            <a:endParaRPr lang="en-IN" dirty="0"/>
          </a:p>
        </p:txBody>
      </p:sp>
      <p:pic>
        <p:nvPicPr>
          <p:cNvPr id="9222" name="Picture 6" descr="Patient movement artifacts (left) and motion artifacts substantially... |  Download Scientific Diagram">
            <a:extLst>
              <a:ext uri="{FF2B5EF4-FFF2-40B4-BE49-F238E27FC236}">
                <a16:creationId xmlns:a16="http://schemas.microsoft.com/office/drawing/2014/main" id="{16A175DC-C004-D660-78D3-DC7853A491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2" r="53671"/>
          <a:stretch/>
        </p:blipFill>
        <p:spPr bwMode="auto">
          <a:xfrm>
            <a:off x="4031933" y="1700848"/>
            <a:ext cx="3618547" cy="4461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56090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>
            <a:extLst>
              <a:ext uri="{FF2B5EF4-FFF2-40B4-BE49-F238E27FC236}">
                <a16:creationId xmlns:a16="http://schemas.microsoft.com/office/drawing/2014/main" id="{E6B88CD5-57A8-7D9E-3DE8-399BB012BB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81" y="1443228"/>
            <a:ext cx="5574030" cy="5414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5561EFB-AD6E-1F4A-B107-B626ADEA3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0" y="2808605"/>
            <a:ext cx="6000750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CF8A02-C7EE-670C-3D92-7604757A58F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Gibbs ringing effects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15918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>
            <a:extLst>
              <a:ext uri="{FF2B5EF4-FFF2-40B4-BE49-F238E27FC236}">
                <a16:creationId xmlns:a16="http://schemas.microsoft.com/office/drawing/2014/main" id="{61581F5F-C353-E63D-ECC8-81C696DCB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25" y="514350"/>
            <a:ext cx="6000750" cy="582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82458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TI Processing - Voxel-based versus tract-based diffusion imaging |  Diffusion Imaging; Introduction, tutorials and background on diffusion  tensor imaging and techniques">
            <a:extLst>
              <a:ext uri="{FF2B5EF4-FFF2-40B4-BE49-F238E27FC236}">
                <a16:creationId xmlns:a16="http://schemas.microsoft.com/office/drawing/2014/main" id="{E83561E4-C7BC-5A38-51F8-43EC614E6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8863" y="257175"/>
            <a:ext cx="7534275" cy="634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136D37-69E4-901B-5073-EB4ED4715DFB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Measures of Diffusion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175562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Quantitative mapping of the brain's structural connectivity using diffusion  MRI tractography: A review - ScienceDirect">
            <a:extLst>
              <a:ext uri="{FF2B5EF4-FFF2-40B4-BE49-F238E27FC236}">
                <a16:creationId xmlns:a16="http://schemas.microsoft.com/office/drawing/2014/main" id="{7A04B645-1814-D482-683D-CC668356C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257" y="307536"/>
            <a:ext cx="10175485" cy="6418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69098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D83A9B-B9A9-91C5-62C4-919C70A364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703"/>
          <a:stretch/>
        </p:blipFill>
        <p:spPr>
          <a:xfrm>
            <a:off x="-136989" y="0"/>
            <a:ext cx="12465978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78D2D20-EF6C-0AB0-34C3-B98C05ABE5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3091" y="20319"/>
            <a:ext cx="1355578" cy="61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2183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10007</TotalTime>
  <Words>80</Words>
  <Application>Microsoft Office PowerPoint</Application>
  <PresentationFormat>Widescreen</PresentationFormat>
  <Paragraphs>29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Cambria Math</vt:lpstr>
      <vt:lpstr>Office Theme</vt:lpstr>
      <vt:lpstr>Diffusion Tensor Imaging</vt:lpstr>
      <vt:lpstr>What is Diffusion?</vt:lpstr>
      <vt:lpstr>PowerPoint Presentation</vt:lpstr>
      <vt:lpstr>PowerPoint Presentation</vt:lpstr>
      <vt:lpstr>PowerPoint Presentation</vt:lpstr>
      <vt:lpstr>PowerPoint Presentation</vt:lpstr>
      <vt:lpstr>B - values</vt:lpstr>
      <vt:lpstr>PowerPoint Presentation</vt:lpstr>
      <vt:lpstr>PowerPoint Presentation</vt:lpstr>
      <vt:lpstr>Pre-processing steps</vt:lpstr>
      <vt:lpstr>PowerPoint Presentation</vt:lpstr>
      <vt:lpstr>Eddy currents  Distortion</vt:lpstr>
      <vt:lpstr>Motion artifacts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Sravanthi Upadrasta</dc:creator>
  <cp:lastModifiedBy>Sravanthi Upadrasta</cp:lastModifiedBy>
  <cp:revision>19</cp:revision>
  <dcterms:created xsi:type="dcterms:W3CDTF">2024-09-09T10:40:09Z</dcterms:created>
  <dcterms:modified xsi:type="dcterms:W3CDTF">2024-09-19T03:42:24Z</dcterms:modified>
</cp:coreProperties>
</file>